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3"/>
  </p:notesMasterIdLst>
  <p:handoutMasterIdLst>
    <p:handoutMasterId r:id="rId24"/>
  </p:handoutMasterIdLst>
  <p:sldIdLst>
    <p:sldId id="302" r:id="rId2"/>
    <p:sldId id="305" r:id="rId3"/>
    <p:sldId id="304" r:id="rId4"/>
    <p:sldId id="306" r:id="rId5"/>
    <p:sldId id="307" r:id="rId6"/>
    <p:sldId id="303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0" r:id="rId19"/>
    <p:sldId id="321" r:id="rId20"/>
    <p:sldId id="322" r:id="rId21"/>
    <p:sldId id="308" r:id="rId22"/>
  </p:sldIdLst>
  <p:sldSz cx="9144000" cy="5143500" type="screen16x9"/>
  <p:notesSz cx="6858000" cy="9144000"/>
  <p:embeddedFontLst>
    <p:embeddedFont>
      <p:font typeface="Google Sans" panose="020B0600000101010101" charset="0"/>
      <p:regular r:id="rId25"/>
      <p:bold r:id="rId26"/>
      <p:italic r:id="rId27"/>
      <p:boldItalic r:id="rId28"/>
    </p:embeddedFont>
    <p:embeddedFont>
      <p:font typeface="Google Sans Medium" panose="020B0600000101010101" charset="0"/>
      <p:regular r:id="rId29"/>
      <p:bold r:id="rId30"/>
      <p:italic r:id="rId31"/>
      <p:boldItalic r:id="rId32"/>
    </p:embeddedFont>
    <p:embeddedFont>
      <p:font typeface="Roboto Mono Light" panose="00000009000000000000" pitchFamily="49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2588" autoAdjust="0"/>
  </p:normalViewPr>
  <p:slideViewPr>
    <p:cSldViewPr snapToGrid="0">
      <p:cViewPr>
        <p:scale>
          <a:sx n="125" d="100"/>
          <a:sy n="125" d="100"/>
        </p:scale>
        <p:origin x="115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C6FD91C-05A2-8477-0E7E-FAECF819A6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BB69346-904A-CA7D-118E-EC230F554B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D3FF80-0466-4172-B18C-87EAFA5F636D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F9BE35-2E2F-9F21-274B-2FDDE09F66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367702-9A8B-EA3C-EFFA-30869F6350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560433-5C22-4D3C-A7C2-310230C390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3948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8dee1d198_1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8dee1d198_1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9704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18229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65282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94279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71870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6779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62227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10786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6015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369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2235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8dee1d198_1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28dee1d198_1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89840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24532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25645dc21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25645dc21c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388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8592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5514d536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5514d5365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486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5514d536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5514d5365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3640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878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84371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052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0478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9" name="Google Shape;39;p6"/>
          <p:cNvPicPr preferRelativeResize="0"/>
          <p:nvPr/>
        </p:nvPicPr>
        <p:blipFill rotWithShape="1">
          <a:blip r:embed="rId3">
            <a:alphaModFix/>
          </a:blip>
          <a:srcRect l="-985" r="-1621"/>
          <a:stretch/>
        </p:blipFill>
        <p:spPr>
          <a:xfrm>
            <a:off x="431700" y="950075"/>
            <a:ext cx="3203425" cy="22105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>
            <a:spLocks noGrp="1"/>
          </p:cNvSpPr>
          <p:nvPr>
            <p:ph type="subTitle" idx="1"/>
          </p:nvPr>
        </p:nvSpPr>
        <p:spPr>
          <a:xfrm>
            <a:off x="8305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Google Sans"/>
              <a:buNone/>
              <a:defRPr sz="115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Red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1" name="Google Shape;51;p9"/>
          <p:cNvPicPr preferRelativeResize="0"/>
          <p:nvPr/>
        </p:nvPicPr>
        <p:blipFill rotWithShape="1">
          <a:blip r:embed="rId3">
            <a:alphaModFix/>
          </a:blip>
          <a:srcRect l="-985" r="-1621"/>
          <a:stretch/>
        </p:blipFill>
        <p:spPr>
          <a:xfrm>
            <a:off x="431700" y="950075"/>
            <a:ext cx="3203425" cy="22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8292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50"/>
              <a:buFont typeface="Google Sans"/>
              <a:buNone/>
              <a:defRPr sz="115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2">
            <a:alphaModFix/>
          </a:blip>
          <a:srcRect l="-1606" t="-14022" r="-9172" b="-14035"/>
          <a:stretch/>
        </p:blipFill>
        <p:spPr>
          <a:xfrm>
            <a:off x="357200" y="4625525"/>
            <a:ext cx="2590776" cy="21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2">
            <a:alphaModFix/>
          </a:blip>
          <a:srcRect l="-1606" t="-14022" r="-9172" b="-14035"/>
          <a:stretch/>
        </p:blipFill>
        <p:spPr>
          <a:xfrm>
            <a:off x="357200" y="4625525"/>
            <a:ext cx="2590776" cy="21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 rotWithShape="1">
          <a:blip r:embed="rId2">
            <a:alphaModFix/>
          </a:blip>
          <a:srcRect l="-1606" t="-14022" r="-9172" b="-14035"/>
          <a:stretch/>
        </p:blipFill>
        <p:spPr>
          <a:xfrm>
            <a:off x="357200" y="4625525"/>
            <a:ext cx="2590776" cy="21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5" r:id="rId2"/>
    <p:sldLayoutId id="2147483662" r:id="rId3"/>
    <p:sldLayoutId id="2147483663" r:id="rId4"/>
    <p:sldLayoutId id="214748366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컴퓨터네트워크</a:t>
            </a:r>
            <a:br>
              <a:rPr lang="en-US" altLang="ko-KR" dirty="0"/>
            </a:br>
            <a:r>
              <a:rPr lang="ko-KR" altLang="en-US" dirty="0"/>
              <a:t>실습과제 </a:t>
            </a:r>
            <a:r>
              <a:rPr lang="en-US" altLang="ko-KR" dirty="0"/>
              <a:t>6-1</a:t>
            </a:r>
            <a:br>
              <a:rPr lang="en-US" altLang="ko-KR" dirty="0"/>
            </a:br>
            <a:r>
              <a:rPr lang="en-US" altLang="ko-KR" sz="2000" dirty="0"/>
              <a:t>20204062 </a:t>
            </a:r>
            <a:r>
              <a:rPr lang="ko-KR" altLang="en-US" sz="2000" dirty="0"/>
              <a:t>이인규</a:t>
            </a:r>
            <a:endParaRPr sz="2000"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1"/>
          </p:nvPr>
        </p:nvSpPr>
        <p:spPr>
          <a:xfrm>
            <a:off x="8292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altLang="ko-KR" dirty="0" err="1"/>
              <a:t>SoonChunHyang</a:t>
            </a:r>
            <a:r>
              <a:rPr lang="en-US" altLang="ko-KR" dirty="0"/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458174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두 개의 </a:t>
            </a:r>
            <a:r>
              <a:rPr lang="en-US" altLang="ko-KR" b="1" dirty="0"/>
              <a:t>ARP </a:t>
            </a:r>
            <a:r>
              <a:rPr lang="ko-KR" altLang="en-US" b="1" dirty="0"/>
              <a:t>프레임 확인</a:t>
            </a:r>
            <a:endParaRPr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870D088-4548-9000-9179-87C7250741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806"/>
          <a:stretch/>
        </p:blipFill>
        <p:spPr>
          <a:xfrm>
            <a:off x="311699" y="1311300"/>
            <a:ext cx="7988785" cy="151086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84C9BB6-641C-074F-BD74-D69F8A0DBA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9" y="2822163"/>
            <a:ext cx="4701584" cy="2328404"/>
          </a:xfrm>
          <a:prstGeom prst="rect">
            <a:avLst/>
          </a:prstGeom>
        </p:spPr>
      </p:pic>
      <p:sp>
        <p:nvSpPr>
          <p:cNvPr id="8" name="Google Shape;218;p35">
            <a:extLst>
              <a:ext uri="{FF2B5EF4-FFF2-40B4-BE49-F238E27FC236}">
                <a16:creationId xmlns:a16="http://schemas.microsoft.com/office/drawing/2014/main" id="{9B9DA4B4-1EFF-4AF1-04A7-DA6A6A0290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435640" y="3989393"/>
            <a:ext cx="2918184" cy="511314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MAC </a:t>
            </a:r>
            <a:r>
              <a:rPr lang="ko-KR" altLang="en-US" dirty="0"/>
              <a:t>주소가 동일함을 확인</a:t>
            </a:r>
            <a:endParaRPr dirty="0"/>
          </a:p>
        </p:txBody>
      </p:sp>
      <p:sp>
        <p:nvSpPr>
          <p:cNvPr id="10" name="Google Shape;375;p50">
            <a:extLst>
              <a:ext uri="{FF2B5EF4-FFF2-40B4-BE49-F238E27FC236}">
                <a16:creationId xmlns:a16="http://schemas.microsoft.com/office/drawing/2014/main" id="{A5314033-8815-9B1C-914D-88FE11370019}"/>
              </a:ext>
            </a:extLst>
          </p:cNvPr>
          <p:cNvSpPr/>
          <p:nvPr/>
        </p:nvSpPr>
        <p:spPr>
          <a:xfrm>
            <a:off x="500600" y="3273084"/>
            <a:ext cx="2852199" cy="178776"/>
          </a:xfrm>
          <a:prstGeom prst="roundRect">
            <a:avLst>
              <a:gd name="adj" fmla="val 0"/>
            </a:avLst>
          </a:prstGeom>
          <a:noFill/>
          <a:ln w="28575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500" dirty="0"/>
          </a:p>
        </p:txBody>
      </p:sp>
      <p:sp>
        <p:nvSpPr>
          <p:cNvPr id="11" name="Google Shape;375;p50">
            <a:extLst>
              <a:ext uri="{FF2B5EF4-FFF2-40B4-BE49-F238E27FC236}">
                <a16:creationId xmlns:a16="http://schemas.microsoft.com/office/drawing/2014/main" id="{8BC4BDFC-6BA3-93D7-B2A5-D6C72FEF2E89}"/>
              </a:ext>
            </a:extLst>
          </p:cNvPr>
          <p:cNvSpPr/>
          <p:nvPr/>
        </p:nvSpPr>
        <p:spPr>
          <a:xfrm>
            <a:off x="5164749" y="2647683"/>
            <a:ext cx="2852199" cy="162524"/>
          </a:xfrm>
          <a:prstGeom prst="roundRect">
            <a:avLst>
              <a:gd name="adj" fmla="val 0"/>
            </a:avLst>
          </a:prstGeom>
          <a:noFill/>
          <a:ln w="28575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500" dirty="0"/>
          </a:p>
        </p:txBody>
      </p:sp>
      <p:cxnSp>
        <p:nvCxnSpPr>
          <p:cNvPr id="12" name="Google Shape;333;p49">
            <a:extLst>
              <a:ext uri="{FF2B5EF4-FFF2-40B4-BE49-F238E27FC236}">
                <a16:creationId xmlns:a16="http://schemas.microsoft.com/office/drawing/2014/main" id="{8E9160B0-B3AD-DA37-92CF-59AC6373FFDD}"/>
              </a:ext>
            </a:extLst>
          </p:cNvPr>
          <p:cNvCxnSpPr>
            <a:cxnSpLocks/>
            <a:stCxn id="11" idx="1"/>
            <a:endCxn id="10" idx="3"/>
          </p:cNvCxnSpPr>
          <p:nvPr/>
        </p:nvCxnSpPr>
        <p:spPr>
          <a:xfrm flipH="1">
            <a:off x="3352799" y="2728945"/>
            <a:ext cx="1811950" cy="633527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4041641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Q2: ARP</a:t>
            </a:r>
            <a:r>
              <a:rPr lang="ko-KR" altLang="en-US" b="1" dirty="0"/>
              <a:t> 요청 메시지를 포함하는 </a:t>
            </a:r>
            <a:r>
              <a:rPr lang="ko-KR" altLang="en-US" dirty="0"/>
              <a:t>이더넷 프레임의   </a:t>
            </a:r>
            <a:br>
              <a:rPr lang="en-US" altLang="ko-KR" dirty="0"/>
            </a:br>
            <a:r>
              <a:rPr lang="en-US" altLang="ko-KR" dirty="0"/>
              <a:t>        </a:t>
            </a:r>
            <a:r>
              <a:rPr lang="ko-KR" altLang="en-US" dirty="0"/>
              <a:t>출발지</a:t>
            </a:r>
            <a:r>
              <a:rPr lang="en-US" altLang="ko-KR" dirty="0"/>
              <a:t>, </a:t>
            </a:r>
            <a:r>
              <a:rPr lang="ko-KR" altLang="en-US" dirty="0"/>
              <a:t>목적지 주소의 </a:t>
            </a:r>
            <a:r>
              <a:rPr lang="en-US" altLang="ko-KR" dirty="0"/>
              <a:t>16</a:t>
            </a:r>
            <a:r>
              <a:rPr lang="ko-KR" altLang="en-US" dirty="0"/>
              <a:t>진수 값은</a:t>
            </a:r>
            <a:r>
              <a:rPr lang="en-US" altLang="ko-KR" dirty="0"/>
              <a:t>?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402623" y="1995900"/>
            <a:ext cx="3761700" cy="17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A2: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ko-KR" altLang="en-US" dirty="0"/>
              <a:t>출발지는 </a:t>
            </a:r>
            <a:r>
              <a:rPr lang="en-US" altLang="ko-KR" dirty="0" err="1"/>
              <a:t>ff:ff:ff:ff:ff:ff</a:t>
            </a:r>
            <a:endParaRPr lang="en-US" altLang="ko-KR" dirty="0"/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ko-KR" altLang="en-US" dirty="0"/>
              <a:t>목적지는 </a:t>
            </a:r>
            <a:r>
              <a:rPr lang="en-US" altLang="ko-KR" dirty="0"/>
              <a:t>84:25:19:94:32:af</a:t>
            </a:r>
            <a:endParaRPr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FFD458D-B8E7-A1C7-C362-9BDC7D8B2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623" y="1311300"/>
            <a:ext cx="8011643" cy="59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95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Q3: 2</a:t>
            </a:r>
            <a:r>
              <a:rPr lang="ko-KR" altLang="en-US" b="1" dirty="0"/>
              <a:t>바이트 프레임 타입 필드의 </a:t>
            </a:r>
            <a:r>
              <a:rPr lang="en-US" altLang="ko-KR" b="1" dirty="0"/>
              <a:t>16</a:t>
            </a:r>
            <a:r>
              <a:rPr lang="ko-KR" altLang="en-US" b="1" dirty="0"/>
              <a:t>진수 값은</a:t>
            </a:r>
            <a:r>
              <a:rPr lang="en-US" altLang="ko-KR" b="1" dirty="0"/>
              <a:t>?</a:t>
            </a:r>
            <a:r>
              <a:rPr lang="en" b="1" dirty="0"/>
              <a:t> 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11699" y="1783740"/>
            <a:ext cx="3761700" cy="20484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A3: 0x01 (Ethernet)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9FC4E3E-C1C8-3BEC-DE8D-20C7B8920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11300"/>
            <a:ext cx="3439005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84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1AAC27FE-804C-979A-3E8F-65A33EA350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320"/>
          <a:stretch/>
        </p:blipFill>
        <p:spPr>
          <a:xfrm>
            <a:off x="311700" y="2873877"/>
            <a:ext cx="4758902" cy="77163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C552596-6839-6D67-52AE-F60F90044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9" y="3645510"/>
            <a:ext cx="4706007" cy="704948"/>
          </a:xfrm>
          <a:prstGeom prst="rect">
            <a:avLst/>
          </a:prstGeom>
        </p:spPr>
      </p:pic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Q4:</a:t>
            </a:r>
            <a:r>
              <a:rPr lang="ko-KR" altLang="en-US" dirty="0"/>
              <a:t> 이더넷 프레임 시작에서 </a:t>
            </a:r>
            <a:r>
              <a:rPr lang="en-US" altLang="ko-KR" dirty="0"/>
              <a:t>ARP opcode </a:t>
            </a:r>
            <a:r>
              <a:rPr lang="ko-KR" altLang="en-US" dirty="0"/>
              <a:t>필드까지의 </a:t>
            </a:r>
            <a:br>
              <a:rPr lang="en-US" altLang="ko-KR" dirty="0"/>
            </a:br>
            <a:r>
              <a:rPr lang="en-US" altLang="ko-KR" dirty="0"/>
              <a:t>         </a:t>
            </a:r>
            <a:r>
              <a:rPr lang="ko-KR" altLang="en-US" dirty="0"/>
              <a:t>바이트 수는</a:t>
            </a:r>
            <a:r>
              <a:rPr lang="en-US" altLang="ko-KR" dirty="0"/>
              <a:t>?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5070601" y="13113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A4: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Hardware type = 2byte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Protocol type = 2byte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Hardware size = 1byte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Protocol size = 1byte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Opcode = 2byte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en-US" dirty="0"/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ko-KR" altLang="en-US" dirty="0"/>
              <a:t>총 </a:t>
            </a:r>
            <a:r>
              <a:rPr lang="en-US" altLang="ko-KR" dirty="0"/>
              <a:t>8byte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5518CF-1131-0B6E-47A3-ECD3CDD473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699" y="1311300"/>
            <a:ext cx="3505689" cy="1190791"/>
          </a:xfrm>
          <a:prstGeom prst="rect">
            <a:avLst/>
          </a:prstGeom>
        </p:spPr>
      </p:pic>
      <p:sp>
        <p:nvSpPr>
          <p:cNvPr id="8" name="Google Shape;375;p50">
            <a:extLst>
              <a:ext uri="{FF2B5EF4-FFF2-40B4-BE49-F238E27FC236}">
                <a16:creationId xmlns:a16="http://schemas.microsoft.com/office/drawing/2014/main" id="{25FC155F-4699-668D-5BED-861A3728C48D}"/>
              </a:ext>
            </a:extLst>
          </p:cNvPr>
          <p:cNvSpPr/>
          <p:nvPr/>
        </p:nvSpPr>
        <p:spPr>
          <a:xfrm>
            <a:off x="654897" y="1514603"/>
            <a:ext cx="2431203" cy="222758"/>
          </a:xfrm>
          <a:prstGeom prst="roundRect">
            <a:avLst>
              <a:gd name="adj" fmla="val 0"/>
            </a:avLst>
          </a:prstGeom>
          <a:noFill/>
          <a:ln w="1270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500" dirty="0"/>
          </a:p>
        </p:txBody>
      </p:sp>
      <p:sp>
        <p:nvSpPr>
          <p:cNvPr id="9" name="Google Shape;375;p50">
            <a:extLst>
              <a:ext uri="{FF2B5EF4-FFF2-40B4-BE49-F238E27FC236}">
                <a16:creationId xmlns:a16="http://schemas.microsoft.com/office/drawing/2014/main" id="{13DC29BA-9F7E-F07D-057E-CA4CE0B17CBB}"/>
              </a:ext>
            </a:extLst>
          </p:cNvPr>
          <p:cNvSpPr/>
          <p:nvPr/>
        </p:nvSpPr>
        <p:spPr>
          <a:xfrm>
            <a:off x="654897" y="2291952"/>
            <a:ext cx="2431203" cy="222758"/>
          </a:xfrm>
          <a:prstGeom prst="roundRect">
            <a:avLst>
              <a:gd name="adj" fmla="val 0"/>
            </a:avLst>
          </a:prstGeom>
          <a:noFill/>
          <a:ln w="1270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500" dirty="0"/>
          </a:p>
        </p:txBody>
      </p:sp>
      <p:cxnSp>
        <p:nvCxnSpPr>
          <p:cNvPr id="10" name="Google Shape;333;p49">
            <a:extLst>
              <a:ext uri="{FF2B5EF4-FFF2-40B4-BE49-F238E27FC236}">
                <a16:creationId xmlns:a16="http://schemas.microsoft.com/office/drawing/2014/main" id="{530A6C32-07BA-9DCC-745E-9147A584C974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086100" y="1625982"/>
            <a:ext cx="1424940" cy="1242786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13" name="Google Shape;333;p49">
            <a:extLst>
              <a:ext uri="{FF2B5EF4-FFF2-40B4-BE49-F238E27FC236}">
                <a16:creationId xmlns:a16="http://schemas.microsoft.com/office/drawing/2014/main" id="{95BEE2DD-D5CA-4946-BE02-88FBBEC6F43A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1870499" y="2514710"/>
            <a:ext cx="232621" cy="1317491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062322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Q5: ARP </a:t>
            </a:r>
            <a:r>
              <a:rPr lang="ko-KR" altLang="en-US" dirty="0"/>
              <a:t>요청 </a:t>
            </a:r>
            <a:r>
              <a:rPr lang="en-US" altLang="ko-KR" dirty="0"/>
              <a:t>opcode</a:t>
            </a:r>
            <a:r>
              <a:rPr lang="ko-KR" altLang="en-US" dirty="0"/>
              <a:t>의 값은</a:t>
            </a:r>
            <a:r>
              <a:rPr lang="en-US" altLang="ko-KR" dirty="0"/>
              <a:t>?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5070601" y="13113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A5: 0x0001 (request)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ED9F7DC-5621-2AA6-5E93-AC552DACB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11300"/>
            <a:ext cx="3505689" cy="119079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FC3B224-4674-FA27-8ADA-CB54C9ECC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9" y="2571750"/>
            <a:ext cx="4706007" cy="70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004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Q6: ARP </a:t>
            </a:r>
            <a:r>
              <a:rPr lang="ko-KR" altLang="en-US" b="1" dirty="0"/>
              <a:t>요청 메시지가 </a:t>
            </a:r>
            <a:r>
              <a:rPr lang="en-US" altLang="ko-KR" b="1" dirty="0"/>
              <a:t>sender</a:t>
            </a:r>
            <a:r>
              <a:rPr lang="ko-KR" altLang="en-US" b="1" dirty="0"/>
              <a:t>의</a:t>
            </a:r>
            <a:r>
              <a:rPr lang="en-US" altLang="ko-KR" b="1" dirty="0"/>
              <a:t> IP </a:t>
            </a:r>
            <a:r>
              <a:rPr lang="ko-KR" altLang="en-US" b="1" dirty="0"/>
              <a:t>주소를 </a:t>
            </a:r>
            <a:br>
              <a:rPr lang="en-US" altLang="ko-KR" b="1" dirty="0"/>
            </a:br>
            <a:r>
              <a:rPr lang="en-US" altLang="ko-KR" b="1" dirty="0"/>
              <a:t>        </a:t>
            </a:r>
            <a:r>
              <a:rPr lang="ko-KR" altLang="en-US" b="1" dirty="0"/>
              <a:t>포함했는가</a:t>
            </a:r>
            <a:r>
              <a:rPr lang="en-US" altLang="ko-KR" b="1" dirty="0"/>
              <a:t>? </a:t>
            </a:r>
            <a:r>
              <a:rPr lang="ko-KR" altLang="en-US" b="1" dirty="0"/>
              <a:t>했다면 </a:t>
            </a:r>
            <a:r>
              <a:rPr lang="en-US" altLang="ko-KR" b="1" dirty="0"/>
              <a:t>IP </a:t>
            </a:r>
            <a:r>
              <a:rPr lang="ko-KR" altLang="en-US" b="1" dirty="0"/>
              <a:t>주소 값은</a:t>
            </a:r>
            <a:r>
              <a:rPr lang="en-US" altLang="ko-KR" b="1" dirty="0"/>
              <a:t>?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11699" y="1829460"/>
            <a:ext cx="3620221" cy="21207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A6: </a:t>
            </a:r>
            <a:r>
              <a:rPr lang="ko-KR" altLang="en-US" dirty="0"/>
              <a:t>포함했다</a:t>
            </a:r>
            <a:r>
              <a:rPr lang="en-US" altLang="ko-KR" dirty="0"/>
              <a:t>.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IP</a:t>
            </a:r>
            <a:r>
              <a:rPr lang="ko-KR" altLang="en-US" dirty="0"/>
              <a:t> 주소는 </a:t>
            </a:r>
            <a:r>
              <a:rPr lang="en-US" altLang="ko-KR" dirty="0"/>
              <a:t>192.168.1.253 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1EB722-C551-D684-AF79-B9F0361B6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11300"/>
            <a:ext cx="5029902" cy="37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158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8832301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Q7: </a:t>
            </a:r>
            <a:r>
              <a:rPr lang="en-US" altLang="ko-KR" b="1" dirty="0"/>
              <a:t>ARP </a:t>
            </a:r>
            <a:r>
              <a:rPr lang="ko-KR" altLang="en-US" b="1" dirty="0"/>
              <a:t>요청 메시지의 어느 부분에 특정 </a:t>
            </a:r>
            <a:r>
              <a:rPr lang="en-US" altLang="ko-KR" b="1" dirty="0"/>
              <a:t>IP</a:t>
            </a:r>
            <a:r>
              <a:rPr lang="ko-KR" altLang="en-US" dirty="0"/>
              <a:t> 주소에 </a:t>
            </a:r>
            <a:br>
              <a:rPr lang="en-US" altLang="ko-KR" dirty="0"/>
            </a:br>
            <a:r>
              <a:rPr lang="en-US" altLang="ko-KR" dirty="0"/>
              <a:t>        </a:t>
            </a:r>
            <a:r>
              <a:rPr lang="ko-KR" altLang="en-US" dirty="0"/>
              <a:t>해당하는 이더넷 주소를 질문하고 있는가</a:t>
            </a:r>
            <a:r>
              <a:rPr lang="en-US" altLang="ko-KR" dirty="0"/>
              <a:t>? </a:t>
            </a:r>
            <a:r>
              <a:rPr lang="ko-KR" altLang="en-US" dirty="0"/>
              <a:t>특정 </a:t>
            </a:r>
            <a:r>
              <a:rPr lang="en-US" altLang="ko-KR" dirty="0"/>
              <a:t>IP </a:t>
            </a:r>
            <a:r>
              <a:rPr lang="ko-KR" altLang="en-US" dirty="0"/>
              <a:t>주소는</a:t>
            </a:r>
            <a:r>
              <a:rPr lang="en-US" altLang="ko-KR" dirty="0"/>
              <a:t>?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11698" y="1791361"/>
            <a:ext cx="5845261" cy="20567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A7: Target IP address</a:t>
            </a:r>
            <a:r>
              <a:rPr lang="ko-KR" altLang="en-US" dirty="0"/>
              <a:t>에서 질문하고 있다</a:t>
            </a:r>
            <a:r>
              <a:rPr lang="en-US" altLang="ko-KR" dirty="0"/>
              <a:t>.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ko-KR" altLang="en-US" dirty="0"/>
              <a:t>아이피는 이더넷 주소인 </a:t>
            </a:r>
            <a:r>
              <a:rPr lang="en-US" altLang="ko-KR" dirty="0"/>
              <a:t>192.168.1.1 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F088369-1A47-603B-54E2-54FBAC45E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11300"/>
            <a:ext cx="4934639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90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Q8: ARP </a:t>
            </a:r>
            <a:r>
              <a:rPr lang="ko-KR" altLang="en-US" b="1" dirty="0"/>
              <a:t>응답 메시지를 포함하는 이더넷 프레임의 </a:t>
            </a:r>
            <a:br>
              <a:rPr lang="en-US" altLang="ko-KR" b="1" dirty="0"/>
            </a:br>
            <a:r>
              <a:rPr lang="en-US" altLang="ko-KR" b="1" dirty="0"/>
              <a:t>        </a:t>
            </a:r>
            <a:r>
              <a:rPr lang="ko-KR" altLang="en-US" b="1" dirty="0"/>
              <a:t>출발지</a:t>
            </a:r>
            <a:r>
              <a:rPr lang="en-US" altLang="ko-KR" b="1" dirty="0"/>
              <a:t>, </a:t>
            </a:r>
            <a:r>
              <a:rPr lang="ko-KR" altLang="en-US" b="1" dirty="0"/>
              <a:t>목적지 주소의 </a:t>
            </a:r>
            <a:r>
              <a:rPr lang="en-US" altLang="ko-KR" b="1" dirty="0"/>
              <a:t>16</a:t>
            </a:r>
            <a:r>
              <a:rPr lang="ko-KR" altLang="en-US" b="1" dirty="0"/>
              <a:t>진수 값은</a:t>
            </a:r>
            <a:r>
              <a:rPr lang="en-US" altLang="ko-KR" b="1" dirty="0"/>
              <a:t>?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11698" y="1996440"/>
            <a:ext cx="5090881" cy="23666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A8: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ko-KR" altLang="en-US" dirty="0"/>
              <a:t>출발지 </a:t>
            </a:r>
            <a:r>
              <a:rPr lang="en-US" altLang="ko-KR" dirty="0"/>
              <a:t>16</a:t>
            </a:r>
            <a:r>
              <a:rPr lang="ko-KR" altLang="en-US" dirty="0"/>
              <a:t>진수</a:t>
            </a:r>
            <a:r>
              <a:rPr lang="en-US" altLang="ko-KR" dirty="0"/>
              <a:t>: 84:25:19:16:72:d0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ko-KR" altLang="en-US" dirty="0"/>
              <a:t>도착지 </a:t>
            </a:r>
            <a:r>
              <a:rPr lang="en-US" altLang="ko-KR" dirty="0"/>
              <a:t>16</a:t>
            </a:r>
            <a:r>
              <a:rPr lang="ko-KR" altLang="en-US" dirty="0"/>
              <a:t>진수</a:t>
            </a:r>
            <a:r>
              <a:rPr lang="en-US" altLang="ko-KR" dirty="0"/>
              <a:t>: 00:d8:61:c7:8d:30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99E0341-4E11-8EC7-5A63-2DB04A0AF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8" y="1311300"/>
            <a:ext cx="8792802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635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Q9: </a:t>
            </a:r>
            <a:r>
              <a:rPr lang="ko-KR" altLang="en-US" b="1" dirty="0"/>
              <a:t>이더넷 프레임 시작에서 </a:t>
            </a:r>
            <a:r>
              <a:rPr lang="en-US" altLang="ko-KR" b="1" dirty="0"/>
              <a:t>ARP opcode </a:t>
            </a:r>
            <a:r>
              <a:rPr lang="ko-KR" altLang="en-US" b="1" dirty="0"/>
              <a:t>필드까지의 </a:t>
            </a:r>
            <a:br>
              <a:rPr lang="en-US" altLang="ko-KR" b="1" dirty="0"/>
            </a:br>
            <a:r>
              <a:rPr lang="en-US" altLang="ko-KR" b="1" dirty="0"/>
              <a:t>        </a:t>
            </a:r>
            <a:r>
              <a:rPr lang="ko-KR" altLang="en-US" b="1" dirty="0"/>
              <a:t>바이트 수는</a:t>
            </a:r>
            <a:r>
              <a:rPr lang="en-US" altLang="ko-KR" b="1" dirty="0"/>
              <a:t>?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5070601" y="13113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A9: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Hardware type = 2byte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Protocol type = 2byte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Hardware size = 1byte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Protocol size = 1byte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Opcode = 2byte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en-US" altLang="ko-KR" dirty="0"/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ko-KR" altLang="en-US" dirty="0"/>
              <a:t>총 </a:t>
            </a:r>
            <a:r>
              <a:rPr lang="en-US" altLang="ko-KR" dirty="0"/>
              <a:t>8byte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E1769E3-E065-DBB6-0874-C9008B5BB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11300"/>
            <a:ext cx="3238952" cy="11812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869BEA8-241C-4528-EA94-B0CD641AE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9" y="2656557"/>
            <a:ext cx="4706007" cy="5620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EB0BD4C-127A-751A-0212-BFE56736BE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699" y="3421783"/>
            <a:ext cx="4734586" cy="552527"/>
          </a:xfrm>
          <a:prstGeom prst="rect">
            <a:avLst/>
          </a:prstGeom>
        </p:spPr>
      </p:pic>
      <p:sp>
        <p:nvSpPr>
          <p:cNvPr id="8" name="Google Shape;375;p50">
            <a:extLst>
              <a:ext uri="{FF2B5EF4-FFF2-40B4-BE49-F238E27FC236}">
                <a16:creationId xmlns:a16="http://schemas.microsoft.com/office/drawing/2014/main" id="{BB57C324-9B09-1BA0-E373-2C28313295B7}"/>
              </a:ext>
            </a:extLst>
          </p:cNvPr>
          <p:cNvSpPr/>
          <p:nvPr/>
        </p:nvSpPr>
        <p:spPr>
          <a:xfrm>
            <a:off x="663822" y="1514473"/>
            <a:ext cx="2431203" cy="222758"/>
          </a:xfrm>
          <a:prstGeom prst="roundRect">
            <a:avLst>
              <a:gd name="adj" fmla="val 0"/>
            </a:avLst>
          </a:prstGeom>
          <a:noFill/>
          <a:ln w="1270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500" dirty="0"/>
          </a:p>
        </p:txBody>
      </p:sp>
      <p:sp>
        <p:nvSpPr>
          <p:cNvPr id="9" name="Google Shape;375;p50">
            <a:extLst>
              <a:ext uri="{FF2B5EF4-FFF2-40B4-BE49-F238E27FC236}">
                <a16:creationId xmlns:a16="http://schemas.microsoft.com/office/drawing/2014/main" id="{B6CEF020-8DEA-EF6E-5299-7DA8A5571513}"/>
              </a:ext>
            </a:extLst>
          </p:cNvPr>
          <p:cNvSpPr/>
          <p:nvPr/>
        </p:nvSpPr>
        <p:spPr>
          <a:xfrm>
            <a:off x="654897" y="2291952"/>
            <a:ext cx="2431203" cy="222758"/>
          </a:xfrm>
          <a:prstGeom prst="roundRect">
            <a:avLst>
              <a:gd name="adj" fmla="val 0"/>
            </a:avLst>
          </a:prstGeom>
          <a:noFill/>
          <a:ln w="12700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500" dirty="0"/>
          </a:p>
        </p:txBody>
      </p:sp>
      <p:cxnSp>
        <p:nvCxnSpPr>
          <p:cNvPr id="10" name="Google Shape;333;p49">
            <a:extLst>
              <a:ext uri="{FF2B5EF4-FFF2-40B4-BE49-F238E27FC236}">
                <a16:creationId xmlns:a16="http://schemas.microsoft.com/office/drawing/2014/main" id="{8E3C939C-0CBE-BFE1-07F6-949D0525F874}"/>
              </a:ext>
            </a:extLst>
          </p:cNvPr>
          <p:cNvCxnSpPr>
            <a:cxnSpLocks/>
          </p:cNvCxnSpPr>
          <p:nvPr/>
        </p:nvCxnSpPr>
        <p:spPr>
          <a:xfrm>
            <a:off x="3095025" y="1630680"/>
            <a:ext cx="1476975" cy="1020256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13" name="Google Shape;333;p49">
            <a:extLst>
              <a:ext uri="{FF2B5EF4-FFF2-40B4-BE49-F238E27FC236}">
                <a16:creationId xmlns:a16="http://schemas.microsoft.com/office/drawing/2014/main" id="{F551F103-DAB1-3100-E01F-1E85E5F9F1F3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1870499" y="2514710"/>
            <a:ext cx="232621" cy="109717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633269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Q10: ARP </a:t>
            </a:r>
            <a:r>
              <a:rPr lang="ko-KR" altLang="en-US" b="1" dirty="0"/>
              <a:t>응답 </a:t>
            </a:r>
            <a:r>
              <a:rPr lang="en-US" altLang="ko-KR" b="1" dirty="0"/>
              <a:t>opcode</a:t>
            </a:r>
            <a:r>
              <a:rPr lang="ko-KR" altLang="en-US" b="1" dirty="0"/>
              <a:t>의 값은</a:t>
            </a:r>
            <a:r>
              <a:rPr lang="en-US" altLang="ko-KR" b="1" dirty="0"/>
              <a:t>?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5070601" y="13113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A10: 0x0002 (reply)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E1F859E-4083-7E53-A85C-3DACA6B6C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11300"/>
            <a:ext cx="3238952" cy="118126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31B9041-C323-EEE6-36CB-4CB17F49F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9" y="2650936"/>
            <a:ext cx="4734586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35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실습 사전 준비</a:t>
            </a:r>
            <a:endParaRPr dirty="0"/>
          </a:p>
        </p:txBody>
      </p:sp>
      <p:sp>
        <p:nvSpPr>
          <p:cNvPr id="184" name="Google Shape;184;p29"/>
          <p:cNvSpPr txBox="1">
            <a:spLocks noGrp="1"/>
          </p:cNvSpPr>
          <p:nvPr>
            <p:ph type="subTitle" idx="1"/>
          </p:nvPr>
        </p:nvSpPr>
        <p:spPr>
          <a:xfrm>
            <a:off x="8305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ko-KR" dirty="0" err="1"/>
              <a:t>SoonChunHyang</a:t>
            </a:r>
            <a:r>
              <a:rPr lang="en-US" altLang="ko-KR" dirty="0"/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1868402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Q11: ARP </a:t>
            </a:r>
            <a:r>
              <a:rPr lang="ko-KR" altLang="en-US" b="1" dirty="0"/>
              <a:t>요청에 대한 응답 부분은 어디에 있는가</a:t>
            </a:r>
            <a:r>
              <a:rPr lang="en-US" altLang="ko-KR" b="1" dirty="0"/>
              <a:t>?</a:t>
            </a:r>
            <a:br>
              <a:rPr lang="en-US" altLang="ko-KR" b="1" dirty="0"/>
            </a:br>
            <a:r>
              <a:rPr lang="en-US" altLang="ko-KR" b="1" dirty="0"/>
              <a:t>         </a:t>
            </a:r>
            <a:r>
              <a:rPr lang="ko-KR" altLang="en-US" b="1" dirty="0" err="1"/>
              <a:t>질의된</a:t>
            </a:r>
            <a:r>
              <a:rPr lang="ko-KR" altLang="en-US" b="1" dirty="0"/>
              <a:t> </a:t>
            </a:r>
            <a:r>
              <a:rPr lang="en-US" altLang="ko-KR" b="1" dirty="0"/>
              <a:t>IP </a:t>
            </a:r>
            <a:r>
              <a:rPr lang="ko-KR" altLang="en-US" b="1" dirty="0"/>
              <a:t>주소에 대한 이더넷 주소 값은</a:t>
            </a:r>
            <a:r>
              <a:rPr lang="en-US" altLang="ko-KR" b="1" dirty="0"/>
              <a:t>?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5196841" y="1311300"/>
            <a:ext cx="385572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A11: Target IP address</a:t>
            </a:r>
            <a:r>
              <a:rPr lang="ko-KR" altLang="en-US" dirty="0"/>
              <a:t>에서</a:t>
            </a:r>
            <a:endParaRPr lang="en-US" altLang="ko-KR" dirty="0"/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ko-KR" dirty="0"/>
              <a:t>IP: 192.168.1.38</a:t>
            </a:r>
            <a:r>
              <a:rPr lang="ko-KR" altLang="en-US" dirty="0"/>
              <a:t> 을 알 수 있다</a:t>
            </a:r>
            <a:r>
              <a:rPr lang="en-US" altLang="ko-KR" dirty="0"/>
              <a:t>.</a:t>
            </a:r>
            <a:endParaRPr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71C1CF-7277-9ADC-1AFF-3EFB28BBB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11300"/>
            <a:ext cx="4991797" cy="8192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A03CEE2-379E-BF50-D919-57DB52235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9" y="2605683"/>
            <a:ext cx="5620534" cy="1409897"/>
          </a:xfrm>
          <a:prstGeom prst="rect">
            <a:avLst/>
          </a:prstGeom>
        </p:spPr>
      </p:pic>
      <p:sp>
        <p:nvSpPr>
          <p:cNvPr id="8" name="Google Shape;375;p50">
            <a:extLst>
              <a:ext uri="{FF2B5EF4-FFF2-40B4-BE49-F238E27FC236}">
                <a16:creationId xmlns:a16="http://schemas.microsoft.com/office/drawing/2014/main" id="{91CC3BC4-FE3E-7F5B-462D-642CC80CDEB0}"/>
              </a:ext>
            </a:extLst>
          </p:cNvPr>
          <p:cNvSpPr/>
          <p:nvPr/>
        </p:nvSpPr>
        <p:spPr>
          <a:xfrm>
            <a:off x="2807597" y="3792822"/>
            <a:ext cx="1817743" cy="222758"/>
          </a:xfrm>
          <a:prstGeom prst="roundRect">
            <a:avLst>
              <a:gd name="adj" fmla="val 0"/>
            </a:avLst>
          </a:prstGeom>
          <a:noFill/>
          <a:ln w="28575" cap="flat" cmpd="sng">
            <a:solidFill>
              <a:schemeClr val="accen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500" dirty="0"/>
          </a:p>
        </p:txBody>
      </p:sp>
      <p:cxnSp>
        <p:nvCxnSpPr>
          <p:cNvPr id="9" name="Google Shape;333;p49">
            <a:extLst>
              <a:ext uri="{FF2B5EF4-FFF2-40B4-BE49-F238E27FC236}">
                <a16:creationId xmlns:a16="http://schemas.microsoft.com/office/drawing/2014/main" id="{D6527638-A50A-7717-BDBD-ECC064664441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716469" y="2011680"/>
            <a:ext cx="2615751" cy="1781142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400000"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966212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 txBox="1"/>
          <p:nvPr/>
        </p:nvSpPr>
        <p:spPr>
          <a:xfrm>
            <a:off x="1198125" y="2040750"/>
            <a:ext cx="6747900" cy="8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 dirty="0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rPr>
              <a:t>Thank you</a:t>
            </a:r>
            <a:endParaRPr sz="5700" dirty="0">
              <a:solidFill>
                <a:srgbClr val="D9302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223167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실습  사전 준비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8492058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altLang="ko-KR" sz="1200" dirty="0" err="1"/>
              <a:t>arp</a:t>
            </a:r>
            <a:r>
              <a:rPr lang="en-US" altLang="ko-KR" sz="1200" dirty="0"/>
              <a:t> –d * </a:t>
            </a:r>
            <a:r>
              <a:rPr lang="ko-KR" altLang="en-US" sz="1200" dirty="0"/>
              <a:t>명령으로 본인의 컴퓨터 </a:t>
            </a:r>
            <a:r>
              <a:rPr lang="en-US" altLang="ko-KR" sz="1200" dirty="0"/>
              <a:t>ARP </a:t>
            </a:r>
            <a:r>
              <a:rPr lang="ko-KR" altLang="en-US" sz="1200" dirty="0"/>
              <a:t>캐시를 모두 지움</a:t>
            </a:r>
            <a:endParaRPr lang="en-US" altLang="ko-KR" sz="12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ko-KR" altLang="en-US" sz="1200" dirty="0"/>
              <a:t>브라우저의 캐시를 지우고</a:t>
            </a:r>
            <a:r>
              <a:rPr lang="en-US" altLang="ko-KR" sz="1200" dirty="0"/>
              <a:t>, </a:t>
            </a:r>
            <a:r>
              <a:rPr lang="ko-KR" altLang="en-US" sz="1200" dirty="0"/>
              <a:t>특정 웹 사이트 방문 패킷을 캡처</a:t>
            </a:r>
            <a:endParaRPr lang="en-US" altLang="ko-KR" sz="12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altLang="ko-KR" sz="1200" dirty="0"/>
              <a:t>IP </a:t>
            </a:r>
            <a:r>
              <a:rPr lang="ko-KR" altLang="en-US" sz="1200" dirty="0"/>
              <a:t>프로토콜 아래 패킷들만 보이도록 </a:t>
            </a:r>
            <a:r>
              <a:rPr lang="en-US" altLang="ko-KR" sz="1200" dirty="0"/>
              <a:t>Analyze -&gt; Enabled Protocols </a:t>
            </a:r>
            <a:r>
              <a:rPr lang="ko-KR" altLang="en-US" sz="1200" dirty="0"/>
              <a:t>선택한 후 </a:t>
            </a:r>
            <a:r>
              <a:rPr lang="en-US" altLang="ko-KR" sz="1200" dirty="0"/>
              <a:t>IPv4, IPv6 </a:t>
            </a:r>
            <a:r>
              <a:rPr lang="ko-KR" altLang="en-US" sz="1200" dirty="0"/>
              <a:t>박스체크 해제</a:t>
            </a:r>
            <a:endParaRPr lang="en-US" altLang="ko-KR" sz="12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altLang="ko-KR" sz="1200" dirty="0"/>
              <a:t>ARP </a:t>
            </a:r>
            <a:r>
              <a:rPr lang="ko-KR" altLang="en-US" sz="1200" dirty="0"/>
              <a:t>요청 메시지와 이에 응답하는 </a:t>
            </a:r>
            <a:r>
              <a:rPr lang="en-US" altLang="ko-KR" sz="1200" dirty="0"/>
              <a:t>ARP </a:t>
            </a:r>
            <a:r>
              <a:rPr lang="ko-KR" altLang="en-US" sz="1200" dirty="0"/>
              <a:t>응답 메시지를 포함하는 두 개의 프레임을 확인</a:t>
            </a:r>
            <a:endParaRPr lang="en-US" altLang="ko-KR" sz="12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altLang="ko-KR" sz="1200" dirty="0"/>
              <a:t>ARP </a:t>
            </a:r>
            <a:r>
              <a:rPr lang="ko-KR" altLang="en-US" sz="1200" dirty="0"/>
              <a:t>요청 메시지를 선택하고</a:t>
            </a:r>
            <a:r>
              <a:rPr lang="en-US" altLang="ko-KR" sz="1200" dirty="0"/>
              <a:t>, </a:t>
            </a:r>
            <a:r>
              <a:rPr lang="ko-KR" altLang="en-US" sz="1200" dirty="0"/>
              <a:t>패킷 헤더 윈도우에서 </a:t>
            </a:r>
            <a:r>
              <a:rPr lang="en-US" altLang="ko-KR" sz="1200" dirty="0"/>
              <a:t>Ethernet II</a:t>
            </a:r>
            <a:r>
              <a:rPr lang="ko-KR" altLang="en-US" sz="1200" dirty="0"/>
              <a:t>와 </a:t>
            </a:r>
            <a:r>
              <a:rPr lang="en-US" altLang="ko-KR" sz="1200" dirty="0"/>
              <a:t>Address Resolution Protocol</a:t>
            </a:r>
            <a:r>
              <a:rPr lang="ko-KR" altLang="en-US" sz="1200" dirty="0" err="1"/>
              <a:t>ㄹ를</a:t>
            </a:r>
            <a:r>
              <a:rPr lang="ko-KR" altLang="en-US" sz="1200" dirty="0"/>
              <a:t> 펼침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734711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896635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arp</a:t>
            </a:r>
            <a:r>
              <a:rPr lang="en-US" b="1" dirty="0"/>
              <a:t> –d * </a:t>
            </a:r>
            <a:r>
              <a:rPr lang="ko-KR" altLang="en-US" b="1" dirty="0"/>
              <a:t>명령으로 본인의 컴퓨터 </a:t>
            </a:r>
            <a:r>
              <a:rPr lang="en-US" altLang="ko-KR" b="1" dirty="0"/>
              <a:t>ARP </a:t>
            </a:r>
            <a:r>
              <a:rPr lang="ko-KR" altLang="en-US" b="1" dirty="0"/>
              <a:t>캐시를 모두 지움</a:t>
            </a:r>
            <a:endParaRPr lang="en-US" b="1" dirty="0"/>
          </a:p>
        </p:txBody>
      </p:sp>
      <p:pic>
        <p:nvPicPr>
          <p:cNvPr id="7" name="그림 6" descr="텍스트, 스크린샷, 디스플레이, 컴퓨터이(가) 표시된 사진&#10;&#10;자동 생성된 설명">
            <a:extLst>
              <a:ext uri="{FF2B5EF4-FFF2-40B4-BE49-F238E27FC236}">
                <a16:creationId xmlns:a16="http://schemas.microsoft.com/office/drawing/2014/main" id="{C0BF9DC0-E512-57EE-BBC4-75D4A53EA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07630"/>
            <a:ext cx="6790850" cy="355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85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896635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arp</a:t>
            </a:r>
            <a:r>
              <a:rPr lang="en-US" b="1" dirty="0"/>
              <a:t> –a </a:t>
            </a:r>
            <a:r>
              <a:rPr lang="ko-KR" altLang="en-US" b="1" dirty="0"/>
              <a:t>명령으로 본인의 컴퓨터 </a:t>
            </a:r>
            <a:r>
              <a:rPr lang="en-US" altLang="ko-KR" b="1" dirty="0"/>
              <a:t>ARP </a:t>
            </a:r>
            <a:r>
              <a:rPr lang="ko-KR" altLang="en-US" b="1" dirty="0"/>
              <a:t>캐시 </a:t>
            </a:r>
            <a:r>
              <a:rPr lang="ko-KR" altLang="en-US" dirty="0"/>
              <a:t>목록 확인</a:t>
            </a:r>
            <a:endParaRPr lang="en-US" b="1" dirty="0"/>
          </a:p>
        </p:txBody>
      </p:sp>
      <p:pic>
        <p:nvPicPr>
          <p:cNvPr id="3" name="그림 2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FE5567AC-02BA-3EA7-B3A8-A3AD56BBD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11300"/>
            <a:ext cx="6691423" cy="34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753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3282105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ARP, Wireshark </a:t>
            </a:r>
            <a:r>
              <a:rPr lang="ko-KR" altLang="en-US" b="1" dirty="0"/>
              <a:t>실습</a:t>
            </a:r>
            <a:endParaRPr b="1" dirty="0"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11699" y="1389600"/>
            <a:ext cx="8279407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Roboto Mono Light"/>
              <a:buAutoNum type="arabicPeriod"/>
            </a:pPr>
            <a:r>
              <a:rPr lang="en-US" altLang="ko-KR" sz="1200" dirty="0"/>
              <a:t>Q2: ARP </a:t>
            </a:r>
            <a:r>
              <a:rPr lang="ko-KR" altLang="en-US" sz="1200" dirty="0"/>
              <a:t>요청 메시지를 포함하는 이더넷 프레임의 출발지</a:t>
            </a:r>
            <a:r>
              <a:rPr lang="en-US" altLang="ko-KR" sz="1200" dirty="0"/>
              <a:t>, </a:t>
            </a:r>
            <a:r>
              <a:rPr lang="ko-KR" altLang="en-US" sz="1200" dirty="0"/>
              <a:t>목적지 주소의 </a:t>
            </a:r>
            <a:r>
              <a:rPr lang="en-US" altLang="ko-KR" sz="1200" dirty="0"/>
              <a:t>16</a:t>
            </a:r>
            <a:r>
              <a:rPr lang="ko-KR" altLang="en-US" sz="1200" dirty="0"/>
              <a:t>진수 값은</a:t>
            </a:r>
            <a:r>
              <a:rPr lang="en-US" altLang="ko-KR" sz="1200" dirty="0"/>
              <a:t>?</a:t>
            </a:r>
          </a:p>
          <a:p>
            <a:pPr>
              <a:buFont typeface="Roboto Mono Light"/>
              <a:buAutoNum type="arabicPeriod"/>
            </a:pPr>
            <a:r>
              <a:rPr lang="en-US" altLang="ko-KR" sz="1200" dirty="0"/>
              <a:t>Q3: 2</a:t>
            </a:r>
            <a:r>
              <a:rPr lang="ko-KR" altLang="en-US" sz="1200" dirty="0"/>
              <a:t>바이트 프레임 타입 필드의 </a:t>
            </a:r>
            <a:r>
              <a:rPr lang="en-US" altLang="ko-KR" sz="1200" dirty="0"/>
              <a:t>16</a:t>
            </a:r>
            <a:r>
              <a:rPr lang="ko-KR" altLang="en-US" sz="1200" dirty="0"/>
              <a:t>진수 값은</a:t>
            </a:r>
            <a:r>
              <a:rPr lang="en-US" altLang="ko-KR" sz="1200" dirty="0"/>
              <a:t>?</a:t>
            </a:r>
          </a:p>
          <a:p>
            <a:pPr>
              <a:buFont typeface="Roboto Mono Light"/>
              <a:buAutoNum type="arabicPeriod"/>
            </a:pPr>
            <a:r>
              <a:rPr lang="en-US" altLang="ko-KR" sz="1200" dirty="0"/>
              <a:t>Q4: </a:t>
            </a:r>
            <a:r>
              <a:rPr lang="ko-KR" altLang="en-US" sz="1200" dirty="0"/>
              <a:t>이더넷 프레임 시작에서 </a:t>
            </a:r>
            <a:r>
              <a:rPr lang="en-US" altLang="ko-KR" sz="1200" dirty="0"/>
              <a:t>ARP opcode </a:t>
            </a:r>
            <a:r>
              <a:rPr lang="ko-KR" altLang="en-US" sz="1200" dirty="0"/>
              <a:t>필드까지의 바이트 수는</a:t>
            </a:r>
            <a:r>
              <a:rPr lang="en-US" altLang="ko-KR" sz="1200" dirty="0"/>
              <a:t>?</a:t>
            </a:r>
          </a:p>
          <a:p>
            <a:pPr>
              <a:buFont typeface="Roboto Mono Light"/>
              <a:buAutoNum type="arabicPeriod"/>
            </a:pPr>
            <a:r>
              <a:rPr lang="en-US" altLang="ko-KR" sz="1200" dirty="0"/>
              <a:t>Q5: ARP </a:t>
            </a:r>
            <a:r>
              <a:rPr lang="ko-KR" altLang="en-US" sz="1200" dirty="0"/>
              <a:t>요청 </a:t>
            </a:r>
            <a:r>
              <a:rPr lang="en-US" altLang="ko-KR" sz="1200" dirty="0"/>
              <a:t>opcode</a:t>
            </a:r>
            <a:r>
              <a:rPr lang="ko-KR" altLang="en-US" sz="1200" dirty="0"/>
              <a:t>의 값은</a:t>
            </a:r>
            <a:r>
              <a:rPr lang="en-US" altLang="ko-KR" sz="1200" dirty="0"/>
              <a:t>?</a:t>
            </a:r>
          </a:p>
          <a:p>
            <a:pPr>
              <a:buFont typeface="Roboto Mono Light"/>
              <a:buAutoNum type="arabicPeriod"/>
            </a:pPr>
            <a:r>
              <a:rPr lang="en-US" altLang="ko-KR" sz="1200" dirty="0"/>
              <a:t>Q6: ARP </a:t>
            </a:r>
            <a:r>
              <a:rPr lang="ko-KR" altLang="en-US" sz="1200" dirty="0"/>
              <a:t>요청 메시지가 </a:t>
            </a:r>
            <a:r>
              <a:rPr lang="en-US" altLang="ko-KR" sz="1200" dirty="0" err="1"/>
              <a:t>sende</a:t>
            </a:r>
            <a:r>
              <a:rPr lang="ko-KR" altLang="en-US" sz="1200" dirty="0"/>
              <a:t>의 </a:t>
            </a:r>
            <a:r>
              <a:rPr lang="en-US" altLang="ko-KR" sz="1200" dirty="0"/>
              <a:t>IP </a:t>
            </a:r>
            <a:r>
              <a:rPr lang="ko-KR" altLang="en-US" sz="1200" dirty="0"/>
              <a:t>주소를 포함했는가</a:t>
            </a:r>
            <a:r>
              <a:rPr lang="en-US" altLang="ko-KR" sz="1200" dirty="0"/>
              <a:t>? </a:t>
            </a:r>
            <a:r>
              <a:rPr lang="ko-KR" altLang="en-US" sz="1200" dirty="0"/>
              <a:t>했다면 </a:t>
            </a:r>
            <a:r>
              <a:rPr lang="en-US" altLang="ko-KR" sz="1200" dirty="0"/>
              <a:t>IP </a:t>
            </a:r>
            <a:r>
              <a:rPr lang="ko-KR" altLang="en-US" sz="1200" dirty="0"/>
              <a:t>주소 값은</a:t>
            </a:r>
            <a:r>
              <a:rPr lang="en-US" altLang="ko-KR" sz="1200" dirty="0"/>
              <a:t>?</a:t>
            </a:r>
          </a:p>
          <a:p>
            <a:pPr>
              <a:buFont typeface="Roboto Mono Light"/>
              <a:buAutoNum type="arabicPeriod"/>
            </a:pPr>
            <a:r>
              <a:rPr lang="en-US" altLang="ko-KR" sz="1200" dirty="0"/>
              <a:t>Q7: ARP </a:t>
            </a:r>
            <a:r>
              <a:rPr lang="ko-KR" altLang="en-US" sz="1200" dirty="0"/>
              <a:t>요청 메시지의 어느 부분에 특정 </a:t>
            </a:r>
            <a:r>
              <a:rPr lang="en-US" altLang="ko-KR" sz="1200" dirty="0"/>
              <a:t>IP </a:t>
            </a:r>
            <a:r>
              <a:rPr lang="ko-KR" altLang="en-US" sz="1200" dirty="0"/>
              <a:t>주소에 해당하는 이더넷 주소를 질문하고 있는가</a:t>
            </a:r>
            <a:r>
              <a:rPr lang="en-US" altLang="ko-KR" sz="1200" dirty="0"/>
              <a:t>? </a:t>
            </a:r>
            <a:r>
              <a:rPr lang="ko-KR" altLang="en-US" sz="1200" dirty="0"/>
              <a:t>특정 </a:t>
            </a:r>
            <a:r>
              <a:rPr lang="en-US" altLang="ko-KR" sz="1200" dirty="0"/>
              <a:t>IP </a:t>
            </a:r>
            <a:r>
              <a:rPr lang="ko-KR" altLang="en-US" sz="1200" dirty="0"/>
              <a:t>주소는</a:t>
            </a:r>
            <a:r>
              <a:rPr lang="en-US" altLang="ko-KR" sz="1200" dirty="0"/>
              <a:t>?</a:t>
            </a:r>
          </a:p>
          <a:p>
            <a:pPr>
              <a:buFont typeface="Roboto Mono Light"/>
              <a:buAutoNum type="arabicPeriod"/>
            </a:pPr>
            <a:r>
              <a:rPr lang="en-US" altLang="ko-KR" sz="1200" dirty="0"/>
              <a:t>Q8: ARP </a:t>
            </a:r>
            <a:r>
              <a:rPr lang="ko-KR" altLang="en-US" sz="1200" dirty="0"/>
              <a:t>응답 메시지를 포함하는 이더넷 프레임의 출발지</a:t>
            </a:r>
            <a:r>
              <a:rPr lang="en-US" altLang="ko-KR" sz="1200" dirty="0"/>
              <a:t>, </a:t>
            </a:r>
            <a:r>
              <a:rPr lang="ko-KR" altLang="en-US" sz="1200" dirty="0"/>
              <a:t>목적지 주소의 </a:t>
            </a:r>
            <a:r>
              <a:rPr lang="en-US" altLang="ko-KR" sz="1200" dirty="0"/>
              <a:t>16</a:t>
            </a:r>
            <a:r>
              <a:rPr lang="ko-KR" altLang="en-US" sz="1200" dirty="0"/>
              <a:t>진수 값은</a:t>
            </a:r>
            <a:r>
              <a:rPr lang="en-US" altLang="ko-KR" sz="1200" dirty="0"/>
              <a:t>?</a:t>
            </a:r>
          </a:p>
          <a:p>
            <a:pPr>
              <a:buFont typeface="Roboto Mono Light"/>
              <a:buAutoNum type="arabicPeriod"/>
            </a:pPr>
            <a:r>
              <a:rPr lang="en-US" altLang="ko-KR" sz="1200" dirty="0"/>
              <a:t>Q9: </a:t>
            </a:r>
            <a:r>
              <a:rPr lang="ko-KR" altLang="en-US" sz="1200" dirty="0"/>
              <a:t>이더넷 프레임 시작에서 </a:t>
            </a:r>
            <a:r>
              <a:rPr lang="en-US" altLang="ko-KR" sz="1200" dirty="0"/>
              <a:t>ARP opcode </a:t>
            </a:r>
            <a:r>
              <a:rPr lang="ko-KR" altLang="en-US" sz="1200" dirty="0"/>
              <a:t>필드까지의 바이트 수는</a:t>
            </a:r>
            <a:r>
              <a:rPr lang="en-US" altLang="ko-KR" sz="1200" dirty="0"/>
              <a:t>?</a:t>
            </a:r>
          </a:p>
          <a:p>
            <a:pPr>
              <a:buFont typeface="Roboto Mono Light"/>
              <a:buAutoNum type="arabicPeriod"/>
            </a:pPr>
            <a:r>
              <a:rPr lang="en-US" altLang="ko-KR" sz="1200" dirty="0"/>
              <a:t>Q10: ARP </a:t>
            </a:r>
            <a:r>
              <a:rPr lang="ko-KR" altLang="en-US" sz="1200" dirty="0"/>
              <a:t>응답 </a:t>
            </a:r>
            <a:r>
              <a:rPr lang="en-US" altLang="ko-KR" sz="1200" dirty="0"/>
              <a:t>opcode</a:t>
            </a:r>
            <a:r>
              <a:rPr lang="ko-KR" altLang="en-US" sz="1200" dirty="0"/>
              <a:t>의 값은</a:t>
            </a:r>
            <a:r>
              <a:rPr lang="en-US" altLang="ko-KR" sz="1200" dirty="0"/>
              <a:t>?</a:t>
            </a:r>
          </a:p>
          <a:p>
            <a:pPr>
              <a:buFont typeface="Roboto Mono Light"/>
              <a:buAutoNum type="arabicPeriod"/>
            </a:pPr>
            <a:r>
              <a:rPr lang="en-US" altLang="ko-KR" sz="1200" dirty="0"/>
              <a:t>Q11: ARP </a:t>
            </a:r>
            <a:r>
              <a:rPr lang="ko-KR" altLang="en-US" sz="1200" dirty="0"/>
              <a:t>요청에 대한 응답 부분은 어디에 있는가</a:t>
            </a:r>
            <a:r>
              <a:rPr lang="en-US" altLang="ko-KR" sz="1200" dirty="0"/>
              <a:t>? </a:t>
            </a:r>
            <a:r>
              <a:rPr lang="ko-KR" altLang="en-US" sz="1200" dirty="0" err="1"/>
              <a:t>질의된</a:t>
            </a:r>
            <a:r>
              <a:rPr lang="ko-KR" altLang="en-US" sz="1200" dirty="0"/>
              <a:t> </a:t>
            </a:r>
            <a:r>
              <a:rPr lang="en-US" altLang="ko-KR" sz="1200" dirty="0"/>
              <a:t>IP </a:t>
            </a:r>
            <a:r>
              <a:rPr lang="ko-KR" altLang="en-US" sz="1200" dirty="0"/>
              <a:t>주소에 대한 이더넷 주소 값은</a:t>
            </a:r>
            <a:r>
              <a:rPr lang="en-US" altLang="ko-KR" sz="1200" dirty="0"/>
              <a:t>?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327242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868281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브라우저의 캐시를 지우고</a:t>
            </a:r>
            <a:endParaRPr b="1" dirty="0"/>
          </a:p>
        </p:txBody>
      </p:sp>
      <p:pic>
        <p:nvPicPr>
          <p:cNvPr id="5" name="그림 4" descr="텍스트, 전자제품, 스크린샷, 번호이(가) 표시된 사진&#10;&#10;자동 생성된 설명">
            <a:extLst>
              <a:ext uri="{FF2B5EF4-FFF2-40B4-BE49-F238E27FC236}">
                <a16:creationId xmlns:a16="http://schemas.microsoft.com/office/drawing/2014/main" id="{991138D6-194A-82FD-4BC8-BF710D868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311300"/>
            <a:ext cx="3664804" cy="343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8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웹사이트 패킷 캡처</a:t>
            </a:r>
            <a:endParaRPr b="1" dirty="0"/>
          </a:p>
        </p:txBody>
      </p:sp>
      <p:pic>
        <p:nvPicPr>
          <p:cNvPr id="7" name="그림 6" descr="텍스트, 번호, 폰트, 스크린샷이(가) 표시된 사진&#10;&#10;자동 생성된 설명">
            <a:extLst>
              <a:ext uri="{FF2B5EF4-FFF2-40B4-BE49-F238E27FC236}">
                <a16:creationId xmlns:a16="http://schemas.microsoft.com/office/drawing/2014/main" id="{0AF4F5BE-19CE-3EC1-34D1-70DF22B69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00"/>
            <a:ext cx="9144000" cy="252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28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770524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IPv4, IPv6 </a:t>
            </a:r>
            <a:r>
              <a:rPr lang="ko-KR" altLang="en-US" b="1" dirty="0"/>
              <a:t>박스체크 해제</a:t>
            </a:r>
            <a:endParaRPr b="1" dirty="0"/>
          </a:p>
        </p:txBody>
      </p:sp>
      <p:pic>
        <p:nvPicPr>
          <p:cNvPr id="7" name="그림 6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F703525F-5064-17FC-0462-EB87AC9A3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8" y="1256141"/>
            <a:ext cx="5658459" cy="3571039"/>
          </a:xfrm>
          <a:prstGeom prst="rect">
            <a:avLst/>
          </a:prstGeom>
        </p:spPr>
      </p:pic>
      <p:pic>
        <p:nvPicPr>
          <p:cNvPr id="5" name="그림 4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8F4BF647-C6B6-35EF-7A8E-79A5DD30B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5710" y="1311300"/>
            <a:ext cx="5531423" cy="3515880"/>
          </a:xfrm>
          <a:prstGeom prst="rect">
            <a:avLst/>
          </a:prstGeom>
        </p:spPr>
      </p:pic>
      <p:sp>
        <p:nvSpPr>
          <p:cNvPr id="8" name="Google Shape;375;p50">
            <a:extLst>
              <a:ext uri="{FF2B5EF4-FFF2-40B4-BE49-F238E27FC236}">
                <a16:creationId xmlns:a16="http://schemas.microsoft.com/office/drawing/2014/main" id="{2AB792F2-DBCD-4D75-B8DC-CD8A5325D138}"/>
              </a:ext>
            </a:extLst>
          </p:cNvPr>
          <p:cNvSpPr/>
          <p:nvPr/>
        </p:nvSpPr>
        <p:spPr>
          <a:xfrm>
            <a:off x="474174" y="1871182"/>
            <a:ext cx="2070550" cy="105402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500" dirty="0"/>
          </a:p>
        </p:txBody>
      </p:sp>
      <p:sp>
        <p:nvSpPr>
          <p:cNvPr id="9" name="Google Shape;375;p50">
            <a:extLst>
              <a:ext uri="{FF2B5EF4-FFF2-40B4-BE49-F238E27FC236}">
                <a16:creationId xmlns:a16="http://schemas.microsoft.com/office/drawing/2014/main" id="{C39A2040-2E03-5C45-7AD9-49A1C1BD520C}"/>
              </a:ext>
            </a:extLst>
          </p:cNvPr>
          <p:cNvSpPr/>
          <p:nvPr/>
        </p:nvSpPr>
        <p:spPr>
          <a:xfrm>
            <a:off x="3480021" y="3448344"/>
            <a:ext cx="2070550" cy="105402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500" dirty="0"/>
          </a:p>
        </p:txBody>
      </p:sp>
    </p:spTree>
    <p:extLst>
      <p:ext uri="{BB962C8B-B14F-4D97-AF65-F5344CB8AC3E}">
        <p14:creationId xmlns:p14="http://schemas.microsoft.com/office/powerpoint/2010/main" val="3666385314"/>
      </p:ext>
    </p:extLst>
  </p:cSld>
  <p:clrMapOvr>
    <a:masterClrMapping/>
  </p:clrMapOvr>
</p:sld>
</file>

<file path=ppt/theme/theme1.xml><?xml version="1.0" encoding="utf-8"?>
<a:theme xmlns:a="http://schemas.openxmlformats.org/drawingml/2006/main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562</Words>
  <Application>Microsoft Office PowerPoint</Application>
  <PresentationFormat>화면 슬라이드 쇼(16:9)</PresentationFormat>
  <Paragraphs>70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Google Sans</vt:lpstr>
      <vt:lpstr>Google Sans Medium</vt:lpstr>
      <vt:lpstr>Arial</vt:lpstr>
      <vt:lpstr>Roboto Mono Light</vt:lpstr>
      <vt:lpstr>DevFest 2021</vt:lpstr>
      <vt:lpstr>컴퓨터네트워크 실습과제 6-1 20204062 이인규</vt:lpstr>
      <vt:lpstr>실습 사전 준비</vt:lpstr>
      <vt:lpstr>실습  사전 준비</vt:lpstr>
      <vt:lpstr>arp –d * 명령으로 본인의 컴퓨터 ARP 캐시를 모두 지움</vt:lpstr>
      <vt:lpstr>arp –a 명령으로 본인의 컴퓨터 ARP 캐시 목록 확인</vt:lpstr>
      <vt:lpstr>ARP, Wireshark 실습</vt:lpstr>
      <vt:lpstr>브라우저의 캐시를 지우고</vt:lpstr>
      <vt:lpstr>웹사이트 패킷 캡처</vt:lpstr>
      <vt:lpstr>IPv4, IPv6 박스체크 해제</vt:lpstr>
      <vt:lpstr>두 개의 ARP 프레임 확인</vt:lpstr>
      <vt:lpstr>Q2: ARP 요청 메시지를 포함하는 이더넷 프레임의            출발지, 목적지 주소의 16진수 값은?</vt:lpstr>
      <vt:lpstr>Q3: 2바이트 프레임 타입 필드의 16진수 값은? </vt:lpstr>
      <vt:lpstr>Q4: 이더넷 프레임 시작에서 ARP opcode 필드까지의           바이트 수는?</vt:lpstr>
      <vt:lpstr>Q5: ARP 요청 opcode의 값은?</vt:lpstr>
      <vt:lpstr>Q6: ARP 요청 메시지가 sender의 IP 주소를          포함했는가? 했다면 IP 주소 값은?</vt:lpstr>
      <vt:lpstr>Q7: ARP 요청 메시지의 어느 부분에 특정 IP 주소에          해당하는 이더넷 주소를 질문하고 있는가? 특정 IP 주소는?</vt:lpstr>
      <vt:lpstr>Q8: ARP 응답 메시지를 포함하는 이더넷 프레임의          출발지, 목적지 주소의 16진수 값은?</vt:lpstr>
      <vt:lpstr>Q9: 이더넷 프레임 시작에서 ARP opcode 필드까지의          바이트 수는?</vt:lpstr>
      <vt:lpstr>Q10: ARP 응답 opcode의 값은?</vt:lpstr>
      <vt:lpstr>Q11: ARP 요청에 대한 응답 부분은 어디에 있는가?          질의된 IP 주소에 대한 이더넷 주소 값은?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 Gyu Lee</dc:creator>
  <cp:lastModifiedBy>In Gyu Lee</cp:lastModifiedBy>
  <cp:revision>102</cp:revision>
  <dcterms:modified xsi:type="dcterms:W3CDTF">2023-12-03T15:15:50Z</dcterms:modified>
</cp:coreProperties>
</file>